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4" r:id="rId6"/>
    <p:sldId id="259" r:id="rId7"/>
    <p:sldId id="260" r:id="rId8"/>
    <p:sldId id="263" r:id="rId9"/>
    <p:sldId id="265" r:id="rId10"/>
    <p:sldId id="266" r:id="rId11"/>
    <p:sldId id="274" r:id="rId12"/>
    <p:sldId id="267" r:id="rId13"/>
    <p:sldId id="268" r:id="rId14"/>
    <p:sldId id="273" r:id="rId15"/>
    <p:sldId id="261" r:id="rId16"/>
    <p:sldId id="262" r:id="rId17"/>
    <p:sldId id="272" r:id="rId18"/>
    <p:sldId id="275" r:id="rId19"/>
    <p:sldId id="270" r:id="rId20"/>
  </p:sldIdLst>
  <p:sldSz cx="18288000" cy="10287000"/>
  <p:notesSz cx="6858000" cy="9144000"/>
  <p:embeddedFontLst>
    <p:embeddedFont>
      <p:font typeface="可画动感隶书" panose="02020500000000000000" charset="-122"/>
      <p:regular r:id="rId21"/>
    </p:embeddedFont>
    <p:embeddedFont>
      <p:font typeface="標楷體" panose="03000509000000000000" pitchFamily="65" charset="-120"/>
      <p:regular r:id="rId22"/>
    </p:embeddedFont>
    <p:embeddedFont>
      <p:font typeface="Happy Font TH" panose="02020500000000000000" charset="-34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Lulu Font TH" panose="02020500000000000000" charset="-3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1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8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1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0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7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6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71967">
            <a:off x="6636385" y="1522782"/>
            <a:ext cx="8315791" cy="7983159"/>
          </a:xfrm>
          <a:custGeom>
            <a:avLst/>
            <a:gdLst/>
            <a:ahLst/>
            <a:cxnLst/>
            <a:rect l="l" t="t" r="r" b="b"/>
            <a:pathLst>
              <a:path w="8315791" h="7983159">
                <a:moveTo>
                  <a:pt x="0" y="0"/>
                </a:moveTo>
                <a:lnTo>
                  <a:pt x="8315791" y="0"/>
                </a:lnTo>
                <a:lnTo>
                  <a:pt x="8315791" y="7983160"/>
                </a:lnTo>
                <a:lnTo>
                  <a:pt x="0" y="7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60468" y="136000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2260217" y="6444647"/>
            <a:ext cx="1248849" cy="1293534"/>
          </a:xfrm>
          <a:custGeom>
            <a:avLst/>
            <a:gdLst/>
            <a:ahLst/>
            <a:cxnLst/>
            <a:rect l="l" t="t" r="r" b="b"/>
            <a:pathLst>
              <a:path w="1248849" h="1293534">
                <a:moveTo>
                  <a:pt x="0" y="0"/>
                </a:moveTo>
                <a:lnTo>
                  <a:pt x="1248849" y="0"/>
                </a:lnTo>
                <a:lnTo>
                  <a:pt x="1248849" y="1293534"/>
                </a:lnTo>
                <a:lnTo>
                  <a:pt x="0" y="1293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558798" y="2623484"/>
            <a:ext cx="15172881" cy="198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3"/>
              </a:lnSpc>
            </a:pP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ptcg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</a:t>
            </a: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serach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7930" y="4905375"/>
            <a:ext cx="8672139" cy="81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4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組別：路易莎</a:t>
            </a:r>
            <a:endParaRPr lang="en-US" sz="4924" b="1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32028" y="6059860"/>
            <a:ext cx="10423941" cy="155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A11423002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張荃宇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A11423026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許睿宸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A11423028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廖翊丞</a:t>
            </a:r>
            <a:r>
              <a:rPr lang="zh-TW" alt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A11423037 李沂庭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54726" y="5885224"/>
            <a:ext cx="3506946" cy="5260420"/>
          </a:xfrm>
          <a:custGeom>
            <a:avLst/>
            <a:gdLst/>
            <a:ahLst/>
            <a:cxnLst/>
            <a:rect l="l" t="t" r="r" b="b"/>
            <a:pathLst>
              <a:path w="3506946" h="5260420">
                <a:moveTo>
                  <a:pt x="0" y="0"/>
                </a:moveTo>
                <a:lnTo>
                  <a:pt x="3506946" y="0"/>
                </a:lnTo>
                <a:lnTo>
                  <a:pt x="3506946" y="5260420"/>
                </a:lnTo>
                <a:lnTo>
                  <a:pt x="0" y="5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041753">
            <a:off x="13293948" y="6520396"/>
            <a:ext cx="2430610" cy="2430610"/>
          </a:xfrm>
          <a:custGeom>
            <a:avLst/>
            <a:gdLst/>
            <a:ahLst/>
            <a:cxnLst/>
            <a:rect l="l" t="t" r="r" b="b"/>
            <a:pathLst>
              <a:path w="2430610" h="2430610">
                <a:moveTo>
                  <a:pt x="0" y="0"/>
                </a:moveTo>
                <a:lnTo>
                  <a:pt x="2430611" y="0"/>
                </a:lnTo>
                <a:lnTo>
                  <a:pt x="2430611" y="2430611"/>
                </a:lnTo>
                <a:lnTo>
                  <a:pt x="0" y="24306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038600" y="1762311"/>
            <a:ext cx="10805085" cy="133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技術比較</a:t>
            </a:r>
            <a:r>
              <a:rPr lang="en-US" altLang="zh-TW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(SQL</a:t>
            </a: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 </a:t>
            </a:r>
            <a:r>
              <a:rPr lang="en-US" altLang="zh-TW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vs NoSQL)</a:t>
            </a:r>
            <a:endParaRPr lang="en-US" altLang="zh-TW" sz="8800" dirty="0">
              <a:solidFill>
                <a:srgbClr val="449FA2"/>
              </a:solidFill>
              <a:latin typeface="可画动感隶书"/>
              <a:ea typeface="可画动感隶书"/>
              <a:sym typeface="Happy Font T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58440" y="4099301"/>
            <a:ext cx="6020689" cy="340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amet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consectetur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adipiscing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elit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sed do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eiusmod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tempor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incididunt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ut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labore et dolore magna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aliqua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08872" y="4099301"/>
            <a:ext cx="6020689" cy="340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amet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consectetur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adipiscing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elit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sed do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eiusmod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tempor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incididunt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ut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labore et dolore magna </a:t>
            </a:r>
            <a:r>
              <a:rPr lang="en-US" sz="38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aliqua</a:t>
            </a:r>
            <a:r>
              <a:rPr lang="en-US" sz="38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.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3EA12C-4ACA-0781-2393-5772779922B7}"/>
              </a:ext>
            </a:extLst>
          </p:cNvPr>
          <p:cNvSpPr txBox="1"/>
          <p:nvPr/>
        </p:nvSpPr>
        <p:spPr>
          <a:xfrm>
            <a:off x="2658440" y="3308110"/>
            <a:ext cx="1380160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885" dirty="0">
                <a:solidFill>
                  <a:srgbClr val="449FA2"/>
                </a:solidFill>
                <a:latin typeface="Lulu Font TH"/>
                <a:cs typeface="Lulu Font TH"/>
              </a:rPr>
              <a:t>SQL</a:t>
            </a:r>
            <a:endParaRPr lang="zh-TW" altLang="en-US" sz="3885" dirty="0">
              <a:solidFill>
                <a:srgbClr val="449FA2"/>
              </a:solidFill>
              <a:latin typeface="Lulu Font TH"/>
              <a:cs typeface="Lulu Font TH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D6618D3-0261-0FB6-AC89-D557D685E28E}"/>
              </a:ext>
            </a:extLst>
          </p:cNvPr>
          <p:cNvSpPr txBox="1"/>
          <p:nvPr/>
        </p:nvSpPr>
        <p:spPr>
          <a:xfrm>
            <a:off x="9608871" y="3280067"/>
            <a:ext cx="1897330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885" dirty="0">
                <a:solidFill>
                  <a:srgbClr val="449FA2"/>
                </a:solidFill>
                <a:latin typeface="Lulu Font TH"/>
                <a:cs typeface="Lulu Font TH"/>
              </a:rPr>
              <a:t>NOSQL</a:t>
            </a:r>
            <a:endParaRPr lang="zh-TW" altLang="en-US" sz="3885" dirty="0">
              <a:solidFill>
                <a:srgbClr val="449FA2"/>
              </a:solidFill>
              <a:latin typeface="Lulu Font TH"/>
              <a:cs typeface="Lulu Font T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9FCCC-625B-A4C6-43F3-BBC2353A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0DB401-C7B8-2E1C-9F2E-0CF641B41B5E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DDF598-FF28-A5C3-6298-AC80408B369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A408B5F-39B0-2261-FBA2-5E2DDDFBC442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9E5E7D-770C-6FAC-51D3-6FD987CA1076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68A78-48A6-281D-6E19-022B4B574C6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AB18470-33D9-986A-8794-39ABC54AD3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69F17CB-8FED-8400-0F3E-8C71D73AE3C5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8D54DCB-6365-9A9E-817C-E6795D92E68F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D64EFC7-A7CD-1BD8-8596-0DFD2EEF8089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8C8705B-4927-DCA9-C717-A397192FC4AC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CF0F70A-B39E-479F-647E-63613C352D7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D994044-63B5-8C6C-AC35-30E4365AFC37}"/>
              </a:ext>
            </a:extLst>
          </p:cNvPr>
          <p:cNvSpPr/>
          <p:nvPr/>
        </p:nvSpPr>
        <p:spPr>
          <a:xfrm>
            <a:off x="2739718" y="8076540"/>
            <a:ext cx="2325420" cy="2325420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434A921D-6C0E-88C9-49DA-317E4CBB89CA}"/>
              </a:ext>
            </a:extLst>
          </p:cNvPr>
          <p:cNvSpPr/>
          <p:nvPr/>
        </p:nvSpPr>
        <p:spPr>
          <a:xfrm>
            <a:off x="0" y="7094108"/>
            <a:ext cx="3230992" cy="323099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84EE5C63-EA21-6529-580C-69CA49604E19}"/>
              </a:ext>
            </a:extLst>
          </p:cNvPr>
          <p:cNvSpPr/>
          <p:nvPr/>
        </p:nvSpPr>
        <p:spPr>
          <a:xfrm>
            <a:off x="15195161" y="7115560"/>
            <a:ext cx="3188089" cy="3188089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19C8D-0C24-9D0E-762B-3EEC094DAE34}"/>
              </a:ext>
            </a:extLst>
          </p:cNvPr>
          <p:cNvSpPr txBox="1"/>
          <p:nvPr/>
        </p:nvSpPr>
        <p:spPr>
          <a:xfrm>
            <a:off x="4282514" y="1587961"/>
            <a:ext cx="9722969" cy="14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SQL / NoSQL</a:t>
            </a: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查詢展示</a:t>
            </a:r>
            <a:endParaRPr lang="en-US" sz="8795" dirty="0">
              <a:solidFill>
                <a:srgbClr val="449FA2"/>
              </a:solidFill>
              <a:latin typeface="Happy Font TH"/>
              <a:ea typeface="Happy Font TH"/>
              <a:cs typeface="Happy Font TH"/>
              <a:sym typeface="Happy Font TH"/>
            </a:endParaRPr>
          </a:p>
        </p:txBody>
      </p:sp>
    </p:spTree>
    <p:extLst>
      <p:ext uri="{BB962C8B-B14F-4D97-AF65-F5344CB8AC3E}">
        <p14:creationId xmlns:p14="http://schemas.microsoft.com/office/powerpoint/2010/main" val="158901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459368" y="2018337"/>
            <a:ext cx="6020689" cy="14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技術比較</a:t>
            </a:r>
            <a:endParaRPr lang="en-US" sz="8795" dirty="0">
              <a:solidFill>
                <a:srgbClr val="449FA2"/>
              </a:solidFill>
              <a:latin typeface="Happy Font TH"/>
              <a:ea typeface="Happy Font TH"/>
              <a:cs typeface="Happy Font TH"/>
              <a:sym typeface="Happy Font T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459368" y="4217287"/>
            <a:ext cx="6020689" cy="340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7086" y="2153018"/>
            <a:ext cx="5302021" cy="59681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5" y="1780033"/>
            <a:ext cx="9722969" cy="151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8795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0482" y="5098432"/>
            <a:ext cx="6020689" cy="23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80482" y="3810936"/>
            <a:ext cx="6020689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Conclusion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6829" y="5107957"/>
            <a:ext cx="6020689" cy="229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</a:pPr>
            <a:r>
              <a:rPr lang="en-US" sz="32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86829" y="3810936"/>
            <a:ext cx="6020689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Conclusion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1983C-D10E-4AE2-351B-6EE41585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F281A-86F3-E1B6-BD90-8ED8A7D48FD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D5A306D-8029-D3AA-8999-322B56A6F2C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8912ED-BFA0-D406-09EA-23FAA0E383F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193C34-E385-F6DE-8704-645C05C7090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52FA31-2786-AD98-B64C-BADB654F7E14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C4AFB75-6536-6456-49D2-FE42B9CEECA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2ECCF9-836C-D56F-45CB-F3E2419641E5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790C4A-7FE3-0593-5205-F86B945E1963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AD3071D-5588-41AC-8887-3AA872A2F8E8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85992F6-78A0-BF38-8EE4-6BA2CD38A87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DCD856-E08F-4EA0-562C-3458AF82959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AD7FA47-D54C-68A8-C16B-726FA75DB886}"/>
              </a:ext>
            </a:extLst>
          </p:cNvPr>
          <p:cNvSpPr/>
          <p:nvPr/>
        </p:nvSpPr>
        <p:spPr>
          <a:xfrm>
            <a:off x="2739718" y="8076540"/>
            <a:ext cx="2325420" cy="2325420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2C93E13-B32B-3FCD-78DC-635071846978}"/>
              </a:ext>
            </a:extLst>
          </p:cNvPr>
          <p:cNvSpPr txBox="1"/>
          <p:nvPr/>
        </p:nvSpPr>
        <p:spPr>
          <a:xfrm>
            <a:off x="5306721" y="1025871"/>
            <a:ext cx="9888439" cy="133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概念驗證（</a:t>
            </a:r>
            <a:r>
              <a:rPr lang="en-US" altLang="zh-TW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PoC</a:t>
            </a: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）展示</a:t>
            </a:r>
            <a:endParaRPr lang="en-US" sz="8795" dirty="0">
              <a:solidFill>
                <a:srgbClr val="449FA2"/>
              </a:solidFill>
              <a:latin typeface="可画动感隶书"/>
              <a:ea typeface="可画动感隶书"/>
              <a:cs typeface="可画动感隶书"/>
              <a:sym typeface="可画动感隶书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C04ABAA-88F2-29A6-4BE0-B78831886BF1}"/>
              </a:ext>
            </a:extLst>
          </p:cNvPr>
          <p:cNvSpPr/>
          <p:nvPr/>
        </p:nvSpPr>
        <p:spPr>
          <a:xfrm>
            <a:off x="0" y="7094108"/>
            <a:ext cx="3230992" cy="323099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4B366200-7942-4D37-BE3E-68973C218DE6}"/>
              </a:ext>
            </a:extLst>
          </p:cNvPr>
          <p:cNvSpPr/>
          <p:nvPr/>
        </p:nvSpPr>
        <p:spPr>
          <a:xfrm>
            <a:off x="15195161" y="7115560"/>
            <a:ext cx="3188089" cy="3188089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90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739718" y="8076540"/>
            <a:ext cx="2325420" cy="2325420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549877" y="3064888"/>
            <a:ext cx="13188247" cy="5918226"/>
          </a:xfrm>
          <a:custGeom>
            <a:avLst/>
            <a:gdLst/>
            <a:ahLst/>
            <a:cxnLst/>
            <a:rect l="l" t="t" r="r" b="b"/>
            <a:pathLst>
              <a:path w="13188247" h="5918226">
                <a:moveTo>
                  <a:pt x="0" y="0"/>
                </a:moveTo>
                <a:lnTo>
                  <a:pt x="13188246" y="0"/>
                </a:lnTo>
                <a:lnTo>
                  <a:pt x="13188246" y="5918226"/>
                </a:lnTo>
                <a:lnTo>
                  <a:pt x="0" y="591822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69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8795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執行畫面(首頁)</a:t>
            </a: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5570C06-78F5-DEEE-3F41-9A2BB63DBCC8}"/>
              </a:ext>
            </a:extLst>
          </p:cNvPr>
          <p:cNvSpPr/>
          <p:nvPr/>
        </p:nvSpPr>
        <p:spPr>
          <a:xfrm>
            <a:off x="0" y="7094108"/>
            <a:ext cx="3230992" cy="323099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20C8AC6-D86B-A67D-B220-1C9DBCAB46B9}"/>
              </a:ext>
            </a:extLst>
          </p:cNvPr>
          <p:cNvSpPr/>
          <p:nvPr/>
        </p:nvSpPr>
        <p:spPr>
          <a:xfrm>
            <a:off x="15195161" y="7115560"/>
            <a:ext cx="3188089" cy="3188089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739718" y="8076540"/>
            <a:ext cx="2325420" cy="2325420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670810" y="2938030"/>
            <a:ext cx="14946380" cy="6669822"/>
          </a:xfrm>
          <a:custGeom>
            <a:avLst/>
            <a:gdLst/>
            <a:ahLst/>
            <a:cxnLst/>
            <a:rect l="l" t="t" r="r" b="b"/>
            <a:pathLst>
              <a:path w="14946380" h="6669822">
                <a:moveTo>
                  <a:pt x="0" y="0"/>
                </a:moveTo>
                <a:lnTo>
                  <a:pt x="14946380" y="0"/>
                </a:lnTo>
                <a:lnTo>
                  <a:pt x="14946380" y="6669822"/>
                </a:lnTo>
                <a:lnTo>
                  <a:pt x="0" y="666982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4672660" y="998333"/>
            <a:ext cx="8942678" cy="1333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8795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執行畫面</a:t>
            </a:r>
            <a:r>
              <a:rPr lang="en-US" sz="8795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(</a:t>
            </a:r>
            <a:r>
              <a:rPr lang="zh-TW" altLang="en-US" sz="8795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卡牌一覽</a:t>
            </a:r>
            <a:r>
              <a:rPr lang="en-US" sz="8795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5ED3F-213F-4441-BA88-8DABFEA9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F32C4-64F2-DB49-155A-734F89BAF702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B257BC-1BAC-5057-7D89-D82BE19BADB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EDA9692-121F-9928-1079-CD56A0DD4974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B9ABCBF-454F-5C35-2A91-9B1EB8270ECA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24B20AB-F47C-5E52-A1B3-61EBBA3418E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F4AEE6A-CE51-B649-7E96-145E465A908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F7FC442-F2B8-1D3B-7B65-85EA56E1DD31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0F035FE-783B-097A-FD0E-FAFB48863001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2C6A6C0-327F-905B-2FAE-48B6E3FDA74E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B18ED7D-DB83-ADE0-A824-5FC4E53C48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3CEDE2C-40F9-2D15-952A-B1383AA5D412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CE9CC43-0027-C062-A07F-4307CCA79241}"/>
              </a:ext>
            </a:extLst>
          </p:cNvPr>
          <p:cNvSpPr/>
          <p:nvPr/>
        </p:nvSpPr>
        <p:spPr>
          <a:xfrm>
            <a:off x="2739718" y="8076540"/>
            <a:ext cx="2325420" cy="2325420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32345C-9A79-A116-64A2-6C89B0E0E131}"/>
              </a:ext>
            </a:extLst>
          </p:cNvPr>
          <p:cNvSpPr txBox="1"/>
          <p:nvPr/>
        </p:nvSpPr>
        <p:spPr>
          <a:xfrm>
            <a:off x="5306722" y="1025871"/>
            <a:ext cx="7674556" cy="169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8795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執行畫面(搜尋)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57B533E-C0CE-B6A3-8145-4180530ACD3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35919" y="2665864"/>
            <a:ext cx="15468600" cy="69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CB7E0-C912-8532-F35A-E332B7B6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CE8A90-DA92-E778-9E78-A3D722DC7797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0E408F-8E3E-EF19-1BE5-44E76F12F4E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24F345-7CB4-4A8D-E733-79EBBD2A6796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618E9B5-FF6A-80CF-8338-5052167A6E65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CA15A40-EF75-09B8-C5B3-6661D81ED024}"/>
              </a:ext>
            </a:extLst>
          </p:cNvPr>
          <p:cNvSpPr/>
          <p:nvPr/>
        </p:nvSpPr>
        <p:spPr>
          <a:xfrm>
            <a:off x="16916400" y="3685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FE75FB-4CEA-9745-D5DF-C04DE40CC2E1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2CC0DFA-15C3-C17E-A287-45CA0F17E131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AB1EC-645C-CA9E-76B6-8640F2AB8142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481DEDE-2C6E-6791-E75D-D522B688DFF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B20BB76-7BB9-06F4-BCAB-A56979CD52A4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B2445F8-C37A-DAD5-B64A-959F7DD1B14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36A40D-84F0-37CB-94FF-0326F7E7B50A}"/>
              </a:ext>
            </a:extLst>
          </p:cNvPr>
          <p:cNvSpPr txBox="1"/>
          <p:nvPr/>
        </p:nvSpPr>
        <p:spPr>
          <a:xfrm>
            <a:off x="4282515" y="1506390"/>
            <a:ext cx="9722969" cy="13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分工與貢獻</a:t>
            </a:r>
            <a:endParaRPr lang="en-US" sz="8800" dirty="0">
              <a:solidFill>
                <a:srgbClr val="449FA2"/>
              </a:solidFill>
              <a:latin typeface="可画动感隶书"/>
              <a:ea typeface="可画动感隶书"/>
              <a:sym typeface="Happy Font TH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1CF318-FCC2-6C08-0571-7562A5AAECAD}"/>
              </a:ext>
            </a:extLst>
          </p:cNvPr>
          <p:cNvSpPr txBox="1"/>
          <p:nvPr/>
        </p:nvSpPr>
        <p:spPr>
          <a:xfrm>
            <a:off x="3293120" y="3402236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800" spc="1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A11423002 </a:t>
            </a:r>
            <a:r>
              <a:rPr lang="en-US" altLang="zh-TW" sz="4800" spc="100" dirty="0" err="1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張荃宇</a:t>
            </a:r>
            <a:endParaRPr lang="en-US" sz="48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63A2CC1-563F-3CFF-F890-7B23228F4E59}"/>
              </a:ext>
            </a:extLst>
          </p:cNvPr>
          <p:cNvSpPr txBox="1"/>
          <p:nvPr/>
        </p:nvSpPr>
        <p:spPr>
          <a:xfrm>
            <a:off x="11506200" y="3240742"/>
            <a:ext cx="473199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4800" spc="1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A11423026 </a:t>
            </a:r>
            <a:r>
              <a:rPr lang="en-US" altLang="zh-TW" sz="4800" spc="100" dirty="0" err="1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許睿宸</a:t>
            </a:r>
            <a:endParaRPr lang="en-US" sz="48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A4A115A-FAC5-7738-382A-D357E19B59BD}"/>
              </a:ext>
            </a:extLst>
          </p:cNvPr>
          <p:cNvSpPr txBox="1"/>
          <p:nvPr/>
        </p:nvSpPr>
        <p:spPr>
          <a:xfrm>
            <a:off x="3293120" y="6409790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800" spc="1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A11423028</a:t>
            </a:r>
            <a:r>
              <a:rPr lang="en-US" altLang="zh-TW" sz="5400" dirty="0">
                <a:solidFill>
                  <a:srgbClr val="764737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</a:t>
            </a:r>
            <a:r>
              <a:rPr lang="en-US" altLang="zh-TW" sz="4800" spc="100" dirty="0" err="1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廖翊丞</a:t>
            </a:r>
            <a:endParaRPr lang="en-US" sz="48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6B492E-6D58-56A9-36A5-9080292803CE}"/>
              </a:ext>
            </a:extLst>
          </p:cNvPr>
          <p:cNvSpPr txBox="1"/>
          <p:nvPr/>
        </p:nvSpPr>
        <p:spPr>
          <a:xfrm>
            <a:off x="11594286" y="6367525"/>
            <a:ext cx="45558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800" spc="1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rPr>
              <a:t>A11423037 李沂庭</a:t>
            </a:r>
            <a:endParaRPr lang="en-US" sz="48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pic>
        <p:nvPicPr>
          <p:cNvPr id="2050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D61BA764-B6C3-8706-A882-CBC2C9E3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0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1838DB68-311F-8C4E-27A3-62362095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66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FB50B13F-DD42-7997-4B87-8D12241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90" y="6367413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5C2A3F31-E7E2-BBC0-0639-95013B53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366" y="6304776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871840" y="3784356"/>
            <a:ext cx="12544320" cy="245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6"/>
              </a:lnSpc>
            </a:pPr>
            <a:r>
              <a:rPr lang="en-US" sz="14375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039183" y="-74443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042522" y="647700"/>
            <a:ext cx="7674556" cy="210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2"/>
              </a:lnSpc>
            </a:pPr>
            <a:r>
              <a:rPr lang="en-US" sz="1099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目錄</a:t>
            </a:r>
          </a:p>
        </p:txBody>
      </p:sp>
      <p:sp>
        <p:nvSpPr>
          <p:cNvPr id="19" name="Freeform 19"/>
          <p:cNvSpPr/>
          <p:nvPr/>
        </p:nvSpPr>
        <p:spPr>
          <a:xfrm rot="364267">
            <a:off x="15499844" y="-1049440"/>
            <a:ext cx="4778260" cy="3843005"/>
          </a:xfrm>
          <a:custGeom>
            <a:avLst/>
            <a:gdLst/>
            <a:ahLst/>
            <a:cxnLst/>
            <a:rect l="l" t="t" r="r" b="b"/>
            <a:pathLst>
              <a:path w="4778260" h="3843005">
                <a:moveTo>
                  <a:pt x="0" y="0"/>
                </a:moveTo>
                <a:lnTo>
                  <a:pt x="4778260" y="0"/>
                </a:lnTo>
                <a:lnTo>
                  <a:pt x="4778260" y="3843004"/>
                </a:lnTo>
                <a:lnTo>
                  <a:pt x="0" y="384300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514897">
            <a:off x="13810801" y="818371"/>
            <a:ext cx="2841925" cy="2841925"/>
          </a:xfrm>
          <a:custGeom>
            <a:avLst/>
            <a:gdLst/>
            <a:ahLst/>
            <a:cxnLst/>
            <a:rect l="l" t="t" r="r" b="b"/>
            <a:pathLst>
              <a:path w="3896595" h="3896595">
                <a:moveTo>
                  <a:pt x="0" y="0"/>
                </a:moveTo>
                <a:lnTo>
                  <a:pt x="3896595" y="0"/>
                </a:lnTo>
                <a:lnTo>
                  <a:pt x="3896595" y="3896595"/>
                </a:lnTo>
                <a:lnTo>
                  <a:pt x="0" y="389659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-275300" y="6478441"/>
            <a:ext cx="1996660" cy="3951293"/>
          </a:xfrm>
          <a:custGeom>
            <a:avLst/>
            <a:gdLst/>
            <a:ahLst/>
            <a:cxnLst/>
            <a:rect l="l" t="t" r="r" b="b"/>
            <a:pathLst>
              <a:path w="3851026" h="7273740">
                <a:moveTo>
                  <a:pt x="0" y="0"/>
                </a:moveTo>
                <a:lnTo>
                  <a:pt x="3851026" y="0"/>
                </a:lnTo>
                <a:lnTo>
                  <a:pt x="3851026" y="7273740"/>
                </a:lnTo>
                <a:lnTo>
                  <a:pt x="0" y="727374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AAA2C1D-0F7F-A731-7E88-9F4B6895D532}"/>
              </a:ext>
            </a:extLst>
          </p:cNvPr>
          <p:cNvGrpSpPr/>
          <p:nvPr/>
        </p:nvGrpSpPr>
        <p:grpSpPr>
          <a:xfrm>
            <a:off x="2608446" y="3619500"/>
            <a:ext cx="6375761" cy="4615683"/>
            <a:chOff x="7109411" y="2683176"/>
            <a:chExt cx="6375761" cy="4615683"/>
          </a:xfrm>
        </p:grpSpPr>
        <p:sp>
          <p:nvSpPr>
            <p:cNvPr id="15" name="TextBox 15"/>
            <p:cNvSpPr txBox="1"/>
            <p:nvPr/>
          </p:nvSpPr>
          <p:spPr>
            <a:xfrm>
              <a:off x="7109411" y="2683176"/>
              <a:ext cx="4720466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1. 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問題背景與需求</a:t>
              </a:r>
              <a:endParaRPr lang="en-US" sz="50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09411" y="5174008"/>
              <a:ext cx="4720466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7000"/>
                </a:lnSpc>
                <a:defRPr sz="500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</a:defRPr>
              </a:lvl1pPr>
            </a:lstStyle>
            <a:p>
              <a:r>
                <a:rPr lang="en-US" dirty="0">
                  <a:sym typeface="可画动感隶书"/>
                </a:rPr>
                <a:t>3. </a:t>
              </a:r>
              <a:r>
                <a:rPr lang="en-US" altLang="zh-TW" dirty="0"/>
                <a:t>ER Diagram</a:t>
              </a:r>
              <a:endParaRPr lang="en-US" dirty="0">
                <a:sym typeface="可画动感隶书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24651" y="6469914"/>
              <a:ext cx="6360521" cy="82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4.</a:t>
              </a:r>
              <a:r>
                <a:rPr lang="en-US" altLang="zh-TW" sz="5400" dirty="0">
                  <a:solidFill>
                    <a:srgbClr val="262833"/>
                  </a:solidFill>
                  <a:latin typeface="Helvetica" panose="020B0604020202020204" pitchFamily="34" charset="0"/>
                </a:rPr>
                <a:t> </a:t>
              </a:r>
              <a:r>
                <a:rPr lang="en-US" altLang="zh-TW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SQL / NoSQL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查詢展示</a:t>
              </a:r>
              <a:endParaRPr lang="en-US" sz="50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24651" y="3979082"/>
              <a:ext cx="4720466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2. 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系統架構</a:t>
              </a:r>
              <a:endParaRPr lang="en-US" sz="50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8BF2987-F580-60A9-46CB-A57CBE79CF75}"/>
              </a:ext>
            </a:extLst>
          </p:cNvPr>
          <p:cNvGrpSpPr/>
          <p:nvPr/>
        </p:nvGrpSpPr>
        <p:grpSpPr>
          <a:xfrm>
            <a:off x="9656091" y="3619500"/>
            <a:ext cx="6360521" cy="3176951"/>
            <a:chOff x="7109411" y="7687423"/>
            <a:chExt cx="6360521" cy="3176951"/>
          </a:xfrm>
        </p:grpSpPr>
        <p:sp>
          <p:nvSpPr>
            <p:cNvPr id="26" name="TextBox 26"/>
            <p:cNvSpPr txBox="1"/>
            <p:nvPr/>
          </p:nvSpPr>
          <p:spPr>
            <a:xfrm>
              <a:off x="7109411" y="7687423"/>
              <a:ext cx="6360521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5.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概念驗證（</a:t>
              </a:r>
              <a:r>
                <a:rPr lang="en-US" altLang="zh-TW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PoC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）展示</a:t>
              </a:r>
              <a:endParaRPr lang="en-US" sz="50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endParaRP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3D55FABB-A4CF-928A-84C3-138A89642C77}"/>
                </a:ext>
              </a:extLst>
            </p:cNvPr>
            <p:cNvSpPr txBox="1"/>
            <p:nvPr/>
          </p:nvSpPr>
          <p:spPr>
            <a:xfrm>
              <a:off x="7109411" y="8927835"/>
              <a:ext cx="6360521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6.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技術比較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F82C6CF9-6F29-AA57-1787-761D070141DC}"/>
                </a:ext>
              </a:extLst>
            </p:cNvPr>
            <p:cNvSpPr txBox="1"/>
            <p:nvPr/>
          </p:nvSpPr>
          <p:spPr>
            <a:xfrm>
              <a:off x="7109411" y="10105640"/>
              <a:ext cx="6360521" cy="758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dirty="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  <a:sym typeface="可画动感隶书"/>
                </a:rPr>
                <a:t>7.</a:t>
              </a:r>
              <a:r>
                <a:rPr lang="zh-TW" altLang="en-US" sz="5000" dirty="0">
                  <a:solidFill>
                    <a:srgbClr val="449FA2"/>
                  </a:solidFill>
                  <a:latin typeface="可画动感隶书"/>
                  <a:ea typeface="可画动感隶书"/>
                </a:rPr>
                <a:t>分工與貢獻</a:t>
              </a:r>
              <a:endParaRPr lang="en-US" sz="5000" dirty="0">
                <a:solidFill>
                  <a:srgbClr val="449FA2"/>
                </a:solidFill>
                <a:latin typeface="可画动感隶书"/>
                <a:ea typeface="可画动感隶书"/>
                <a:sym typeface="可画动感隶书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413347" y="3791961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6550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0" y="7094108"/>
            <a:ext cx="3230992" cy="323099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5195161" y="7115560"/>
            <a:ext cx="3188089" cy="3188089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123487"/>
            <a:ext cx="7674556" cy="13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問題背景</a:t>
            </a:r>
            <a:endParaRPr lang="en-US" sz="8795" dirty="0">
              <a:solidFill>
                <a:srgbClr val="449FA2"/>
              </a:solidFill>
              <a:latin typeface="可画动感隶书"/>
              <a:ea typeface="可画动感隶书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72915" y="2645786"/>
            <a:ext cx="12356561" cy="646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1850" lvl="1" indent="-435925" algn="l">
              <a:lnSpc>
                <a:spcPts val="5653"/>
              </a:lnSpc>
              <a:buFont typeface="Arial"/>
              <a:buChar char="•"/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核心目標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：</a:t>
            </a:r>
          </a:p>
          <a:p>
            <a:pPr marL="893125" lvl="2">
              <a:lnSpc>
                <a:spcPts val="5653"/>
              </a:lnSpc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建立一個能整合卡牌資料、屬性分類與使用者收藏功能的資料庫模型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。</a:t>
            </a:r>
          </a:p>
          <a:p>
            <a:pPr marL="871850" lvl="1" indent="-435925" algn="l">
              <a:lnSpc>
                <a:spcPts val="5653"/>
              </a:lnSpc>
              <a:buFont typeface="Arial"/>
              <a:buChar char="•"/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將邏輯設計（ERD）轉化為實際的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SQL DDL </a:t>
            </a: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結構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。</a:t>
            </a:r>
          </a:p>
          <a:p>
            <a:pPr marL="871850" lvl="1" indent="-435925" algn="l">
              <a:lnSpc>
                <a:spcPts val="5653"/>
              </a:lnSpc>
              <a:buFont typeface="Arial"/>
              <a:buChar char="•"/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設計原則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：</a:t>
            </a:r>
          </a:p>
          <a:p>
            <a:pPr marL="893125" lvl="2">
              <a:lnSpc>
                <a:spcPts val="5653"/>
              </a:lnSpc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遵循第三正規化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(3NF) </a:t>
            </a: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原則，確保資料庫的高效性與一致性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。</a:t>
            </a:r>
          </a:p>
          <a:p>
            <a:pPr marL="871850" lvl="1" indent="-435925" algn="l">
              <a:lnSpc>
                <a:spcPts val="5653"/>
              </a:lnSpc>
              <a:buFont typeface="Arial"/>
              <a:buChar char="•"/>
            </a:pP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關鍵產出</a:t>
            </a:r>
            <a:r>
              <a:rPr lang="en-US" altLang="zh-TW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:</a:t>
            </a: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完整的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SQL DDL </a:t>
            </a:r>
            <a:r>
              <a:rPr lang="en-US" sz="4038" spc="100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程式碼及最終版需求追蹤矩陣</a:t>
            </a:r>
            <a:r>
              <a:rPr lang="en-US" sz="4038" spc="1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(RTM v3) 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1294C-D7B7-515C-A847-A3204C4A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236D69-DE81-F4F6-ABCD-5FC4A210B483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b="b" l="l" r="r" t="t"/>
            <a:pathLst>
              <a:path h="1504749" w="1573407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8F52C3-A91C-882D-97D0-A567AD1B3FB8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b="b" l="l" r="r" t="t"/>
            <a:pathLst>
              <a:path h="5082948" w="6991137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57FD0D-3683-BEB3-044B-51B19CBAA6FC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b="b" l="l" r="r" t="t"/>
            <a:pathLst>
              <a:path h="1829667" w="1996660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D5721B-DC67-E2D9-B002-6FD4D72BADCD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b="b" l="l" r="r" t="t"/>
            <a:pathLst>
              <a:path h="6462625" w="7627562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5B22E4-348F-DA20-987B-1E87C3EA9528}"/>
              </a:ext>
            </a:extLst>
          </p:cNvPr>
          <p:cNvSpPr/>
          <p:nvPr/>
        </p:nvSpPr>
        <p:spPr>
          <a:xfrm>
            <a:off x="16980708" y="4469186"/>
            <a:ext cx="1633999" cy="1692466"/>
          </a:xfrm>
          <a:custGeom>
            <a:avLst/>
            <a:gdLst/>
            <a:ahLst/>
            <a:cxnLst/>
            <a:rect b="b" l="l" r="r" t="t"/>
            <a:pathLst>
              <a:path h="1692466" w="1633999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50DB6FC-68E0-9114-6E87-F28ABA84E1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b="b" l="l" r="r" t="t"/>
            <a:pathLst>
              <a:path h="7087033" w="7152052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FAD120-6E17-1E7D-1E80-A92CCD08061B}"/>
              </a:ext>
            </a:extLst>
          </p:cNvPr>
          <p:cNvSpPr/>
          <p:nvPr/>
        </p:nvSpPr>
        <p:spPr>
          <a:xfrm>
            <a:off x="12971568" y="-779755"/>
            <a:ext cx="3052910" cy="2569995"/>
          </a:xfrm>
          <a:custGeom>
            <a:avLst/>
            <a:gdLst/>
            <a:ahLst/>
            <a:cxnLst/>
            <a:rect b="b" l="l" r="r" t="t"/>
            <a:pathLst>
              <a:path h="2569995" w="3052910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E23840-96DB-8BE8-80C4-52D61F1AC0A4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b="b" l="l" r="r" t="t"/>
            <a:pathLst>
              <a:path h="4946970" w="7536935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A687BB2-B4B2-8D07-8B0D-8C54B2E2FFA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b="b" l="l" r="r" t="t"/>
            <a:pathLst>
              <a:path h="1369612" w="226212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C04A903-641F-94AB-A469-F54C6835AA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b="b" l="l" r="r" t="t"/>
            <a:pathLst>
              <a:path h="4114800" w="4030989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741078-4295-B66F-E2C7-4E12A05FEFC4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b="b" l="l" r="r" t="t"/>
            <a:pathLst>
              <a:path h="3352540" w="3128698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altLang="en-US" lang="zh-TW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B7BA318-F113-6D3C-843D-A0598AD635FA}"/>
              </a:ext>
            </a:extLst>
          </p:cNvPr>
          <p:cNvSpPr txBox="1"/>
          <p:nvPr/>
        </p:nvSpPr>
        <p:spPr>
          <a:xfrm>
            <a:off x="5277347" y="1005860"/>
            <a:ext cx="7674556" cy="1333507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 algn="ctr">
              <a:lnSpc>
                <a:spcPts val="12313"/>
              </a:lnSpc>
            </a:pPr>
            <a:r>
              <a:rPr altLang="en-US" dirty="0" lang="zh-TW" sz="880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問題需求</a:t>
            </a:r>
            <a:endParaRPr dirty="0" lang="en-US" sz="8795">
              <a:solidFill>
                <a:srgbClr val="449FA2"/>
              </a:solidFill>
              <a:latin typeface="可画动感隶书"/>
              <a:ea typeface="可画动感隶书"/>
              <a:cs typeface="可画动感隶书"/>
              <a:sym typeface="可画动感隶书"/>
            </a:endParaRPr>
          </a:p>
        </p:txBody>
      </p:sp>
      <p:pic>
        <p:nvPicPr>
          <p:cNvPr descr="一張含有 美工圖案, 表情符號, 動畫卡通, 圖解 的圖片&#10;&#10;AI 產生的內容可能不正確。" id="22" name="圖片 21">
            <a:extLst>
              <a:ext uri="{FF2B5EF4-FFF2-40B4-BE49-F238E27FC236}">
                <a16:creationId xmlns:a16="http://schemas.microsoft.com/office/drawing/2014/main" id="{A9E9677C-5A89-4556-2CB9-4F62884A7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" l="721" r="580" t="480"/>
          <a:stretch>
            <a:fillRect/>
          </a:stretch>
        </p:blipFill>
        <p:spPr>
          <a:xfrm>
            <a:off x="7363444" y="3551894"/>
            <a:ext cx="3502362" cy="3781613"/>
          </a:xfrm>
          <a:prstGeom prst="rect">
            <a:avLst/>
          </a:prstGeom>
        </p:spPr>
      </p:pic>
      <p:sp>
        <p:nvSpPr>
          <p:cNvPr id="23" name="想法泡泡: 雲朵 22">
            <a:extLst>
              <a:ext uri="{FF2B5EF4-FFF2-40B4-BE49-F238E27FC236}">
                <a16:creationId xmlns:a16="http://schemas.microsoft.com/office/drawing/2014/main" id="{989F586D-5B10-7206-93FE-235C650B20C8}"/>
              </a:ext>
            </a:extLst>
          </p:cNvPr>
          <p:cNvSpPr/>
          <p:nvPr/>
        </p:nvSpPr>
        <p:spPr>
          <a:xfrm>
            <a:off x="2135401" y="2485552"/>
            <a:ext cx="4343400" cy="2667000"/>
          </a:xfrm>
          <a:prstGeom prst="cloudCallout">
            <a:avLst>
              <a:gd fmla="val 59982" name="adj1"/>
              <a:gd fmla="val 31532" name="adj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altLang="en-US" dirty="0" lang="zh-TW" spc="100" sz="3600">
                <a:solidFill>
                  <a:srgbClr val="449FA2"/>
                </a:solidFill>
                <a:latin typeface="可画动感隶书"/>
                <a:ea typeface="可画动感隶书"/>
              </a:rPr>
              <a:t>玩家要確認自己想買的卡牌</a:t>
            </a:r>
            <a:endParaRPr altLang="zh-TW" dirty="0" lang="en-US" spc="100" sz="3600">
              <a:solidFill>
                <a:srgbClr val="449FA2"/>
              </a:solidFill>
              <a:latin typeface="可画动感隶书"/>
              <a:ea typeface="可画动感隶书"/>
            </a:endParaRPr>
          </a:p>
        </p:txBody>
      </p:sp>
      <p:sp>
        <p:nvSpPr>
          <p:cNvPr id="24" name="想法泡泡: 雲朵 23">
            <a:extLst>
              <a:ext uri="{FF2B5EF4-FFF2-40B4-BE49-F238E27FC236}">
                <a16:creationId xmlns:a16="http://schemas.microsoft.com/office/drawing/2014/main" id="{F47509EC-CD5E-4DAE-071F-80A7905AA27F}"/>
              </a:ext>
            </a:extLst>
          </p:cNvPr>
          <p:cNvSpPr/>
          <p:nvPr/>
        </p:nvSpPr>
        <p:spPr>
          <a:xfrm>
            <a:off x="1513645" y="5852496"/>
            <a:ext cx="4343400" cy="2667000"/>
          </a:xfrm>
          <a:prstGeom prst="cloudCallout">
            <a:avLst>
              <a:gd fmla="val 59643" name="adj1"/>
              <a:gd fmla="val -42569" name="adj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lvl="1"/>
            <a:r>
              <a:rPr altLang="en-US" dirty="0" lang="zh-TW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手寫一份清單，方便店家確認</a:t>
            </a:r>
          </a:p>
        </p:txBody>
      </p:sp>
      <p:sp>
        <p:nvSpPr>
          <p:cNvPr id="25" name="想法泡泡: 雲朵 24">
            <a:extLst>
              <a:ext uri="{FF2B5EF4-FFF2-40B4-BE49-F238E27FC236}">
                <a16:creationId xmlns:a16="http://schemas.microsoft.com/office/drawing/2014/main" id="{74D63A32-2C2C-0BFA-6280-4880F5B96925}"/>
              </a:ext>
            </a:extLst>
          </p:cNvPr>
          <p:cNvSpPr/>
          <p:nvPr/>
        </p:nvSpPr>
        <p:spPr>
          <a:xfrm>
            <a:off x="12023654" y="2151384"/>
            <a:ext cx="5510558" cy="2667000"/>
          </a:xfrm>
          <a:prstGeom prst="cloudCallout">
            <a:avLst>
              <a:gd fmla="val -72445" name="adj1"/>
              <a:gd fmla="val 38721" name="adj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altLang="en-US" lang="zh-TW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要在清單上標記什麼</a:t>
            </a:r>
            <a:r>
              <a:rPr altLang="zh-TW" lang="en-US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?</a:t>
            </a:r>
            <a:endParaRPr altLang="en-US" lang="zh-TW" spc="100" sz="3200">
              <a:solidFill>
                <a:srgbClr val="449FA2"/>
              </a:solidFill>
              <a:latin typeface="可画动感隶书"/>
              <a:ea typeface="可画动感隶书"/>
            </a:endParaRPr>
          </a:p>
          <a:p>
            <a:r>
              <a:rPr altLang="zh-TW" lang="en-US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(</a:t>
            </a:r>
            <a:r>
              <a:rPr altLang="en-US" lang="zh-TW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名稱、圖片、弱點</a:t>
            </a:r>
            <a:r>
              <a:rPr altLang="zh-TW" lang="en-US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)</a:t>
            </a:r>
            <a:endParaRPr altLang="en-US" dirty="0" lang="zh-TW" spc="100" sz="3200">
              <a:solidFill>
                <a:srgbClr val="449FA2"/>
              </a:solidFill>
              <a:latin typeface="可画动感隶书"/>
              <a:ea typeface="可画动感隶书"/>
            </a:endParaRPr>
          </a:p>
        </p:txBody>
      </p:sp>
      <p:sp>
        <p:nvSpPr>
          <p:cNvPr id="26" name="想法泡泡: 雲朵 25">
            <a:extLst>
              <a:ext uri="{FF2B5EF4-FFF2-40B4-BE49-F238E27FC236}">
                <a16:creationId xmlns:a16="http://schemas.microsoft.com/office/drawing/2014/main" id="{E58411AA-17B3-BBE8-59BE-AFE56392A030}"/>
              </a:ext>
            </a:extLst>
          </p:cNvPr>
          <p:cNvSpPr/>
          <p:nvPr/>
        </p:nvSpPr>
        <p:spPr>
          <a:xfrm>
            <a:off x="12654543" y="5679740"/>
            <a:ext cx="4326165" cy="2667000"/>
          </a:xfrm>
          <a:prstGeom prst="cloudCallout">
            <a:avLst>
              <a:gd fmla="val -73124" name="adj1"/>
              <a:gd fmla="val -21003" name="adj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altLang="en-US" dirty="0" lang="zh-TW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我想要改選其他卡，但修改好麻煩</a:t>
            </a:r>
            <a:r>
              <a:rPr altLang="zh-TW" dirty="0" lang="en-US" spc="100" sz="3200">
                <a:solidFill>
                  <a:srgbClr val="449FA2"/>
                </a:solidFill>
                <a:latin typeface="可画动感隶书"/>
                <a:ea typeface="可画动感隶书"/>
              </a:rPr>
              <a:t>!</a:t>
            </a:r>
            <a:endParaRPr altLang="en-US" dirty="0" lang="zh-TW" spc="100" sz="3200">
              <a:solidFill>
                <a:srgbClr val="449FA2"/>
              </a:solidFill>
              <a:latin typeface="可画动感隶书"/>
              <a:ea typeface="可画动感隶书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6E48076-0A95-FBF4-58B6-CE492C2EB75D}"/>
              </a:ext>
            </a:extLst>
          </p:cNvPr>
          <p:cNvSpPr txBox="1"/>
          <p:nvPr/>
        </p:nvSpPr>
        <p:spPr>
          <a:xfrm>
            <a:off x="6225165" y="7529124"/>
            <a:ext cx="58668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altLang="en-US" dirty="0" lang="zh-TW" spc="100" sz="4400">
                <a:solidFill>
                  <a:srgbClr val="449FA2"/>
                </a:solidFill>
                <a:latin typeface="可画动感隶书"/>
                <a:ea typeface="可画动感隶书"/>
              </a:rPr>
              <a:t>玩家前往店家購買卡牌前</a:t>
            </a:r>
          </a:p>
        </p:txBody>
      </p:sp>
    </p:spTree>
    <p:extLst>
      <p:ext uri="{BB962C8B-B14F-4D97-AF65-F5344CB8AC3E}">
        <p14:creationId xmlns:p14="http://schemas.microsoft.com/office/powerpoint/2010/main" val="3804810315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1000" id="7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1000" id="1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1000" id="1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1000" id="2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3"/>
      <p:bldP animBg="1" grpId="0" spid="24"/>
      <p:bldP animBg="1" grpId="0" spid="25"/>
      <p:bldP animBg="1" grpId="0" spid="2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5" y="1506390"/>
            <a:ext cx="9722969" cy="13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卡牌清單存儲</a:t>
            </a:r>
            <a:endParaRPr lang="en-US" sz="8800" dirty="0">
              <a:solidFill>
                <a:srgbClr val="449FA2"/>
              </a:solidFill>
              <a:latin typeface="可画动感隶书"/>
              <a:ea typeface="可画动感隶书"/>
              <a:sym typeface="Happy Font T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6076" y="3942683"/>
            <a:ext cx="407638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可画动感隶书"/>
                <a:ea typeface="可画动感隶书"/>
              </a:rPr>
              <a:t>系統提供清單</a:t>
            </a:r>
            <a:endParaRPr lang="en-US" sz="54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22606" y="3703195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5022" y="3269286"/>
            <a:ext cx="473199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可画动感隶书"/>
                <a:ea typeface="可画动感隶书"/>
              </a:rPr>
              <a:t>快速記錄自己想買的卡片</a:t>
            </a:r>
            <a:endParaRPr lang="en-US" sz="54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21551" y="3703195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0836" y="6085228"/>
            <a:ext cx="407638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可画动感隶书"/>
                <a:ea typeface="可画动感隶书"/>
              </a:rPr>
              <a:t>建立卡牌清單</a:t>
            </a:r>
            <a:endParaRPr lang="en-US" sz="54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22606" y="5760102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95022" y="5434224"/>
            <a:ext cx="4076385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可画动感隶书"/>
                <a:ea typeface="可画动感隶书"/>
              </a:rPr>
              <a:t>協助你方便整理卡片清單</a:t>
            </a:r>
            <a:endParaRPr lang="en-US" sz="5400" spc="100" dirty="0">
              <a:solidFill>
                <a:srgbClr val="449FA2"/>
              </a:solidFill>
              <a:latin typeface="可画动感隶书"/>
              <a:ea typeface="可画动感隶书"/>
              <a:sym typeface="Lulu Font TH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21551" y="5760102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599" y="3114978"/>
            <a:ext cx="15272207" cy="33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4"/>
              </a:lnSpc>
            </a:pP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FR 1 &amp; 2：卡牌查詢與篩選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695" spc="117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可依卡名、系列、屬性進行多條件組合查詢</a:t>
            </a: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。</a:t>
            </a:r>
          </a:p>
          <a:p>
            <a:pPr algn="l">
              <a:lnSpc>
                <a:spcPts val="6574"/>
              </a:lnSpc>
            </a:pPr>
            <a:r>
              <a:rPr lang="en-US" sz="4695" spc="117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支援排序功能：依</a:t>
            </a: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</a:t>
            </a:r>
            <a:r>
              <a:rPr lang="en-US" sz="4695" spc="117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稀有度、HP、發行時間</a:t>
            </a: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 </a:t>
            </a:r>
            <a:r>
              <a:rPr lang="en-US" sz="4695" spc="117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排序</a:t>
            </a: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。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695" spc="117" dirty="0" err="1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查詢結果需完整顯示卡牌的名稱、屬性、效果</a:t>
            </a:r>
            <a:r>
              <a:rPr lang="en-US" sz="4695" spc="117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4272363" y="6881671"/>
            <a:ext cx="3518978" cy="3518978"/>
          </a:xfrm>
          <a:custGeom>
            <a:avLst/>
            <a:gdLst/>
            <a:ahLst/>
            <a:cxnLst/>
            <a:rect l="l" t="t" r="r" b="b"/>
            <a:pathLst>
              <a:path w="3518978" h="3518978">
                <a:moveTo>
                  <a:pt x="0" y="0"/>
                </a:moveTo>
                <a:lnTo>
                  <a:pt x="3518978" y="0"/>
                </a:lnTo>
                <a:lnTo>
                  <a:pt x="3518978" y="3518977"/>
                </a:lnTo>
                <a:lnTo>
                  <a:pt x="0" y="351897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573329" y="7409831"/>
            <a:ext cx="1944202" cy="2462656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042522" y="1025871"/>
            <a:ext cx="7674556" cy="133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795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核心功能需求</a:t>
            </a:r>
            <a:endParaRPr lang="en-US" sz="8795" dirty="0">
              <a:solidFill>
                <a:srgbClr val="449FA2"/>
              </a:solidFill>
              <a:latin typeface="可画动感隶书"/>
              <a:ea typeface="可画动感隶书"/>
              <a:cs typeface="可画动感隶书"/>
              <a:sym typeface="可画动感隶书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600" y="2672379"/>
            <a:ext cx="15272207" cy="5781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FR 3：使用者收藏管理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註冊使用者可建立最多 10 個收藏清單 (卡組)。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每個清單最多可存放 60 張卡。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支援將清單匯出為 CSV / JSON 格式。</a:t>
            </a:r>
          </a:p>
          <a:p>
            <a:pPr algn="l">
              <a:lnSpc>
                <a:spcPts val="6434"/>
              </a:lnSpc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FR 4：系統與安全性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支援管理員進行卡牌資料的新增、修改、刪除。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595" spc="114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密碼需符合強度要求：$\ge 8$ 字元，包含字母與數字。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557069" y="7743101"/>
            <a:ext cx="2730931" cy="2730931"/>
          </a:xfrm>
          <a:custGeom>
            <a:avLst/>
            <a:gdLst/>
            <a:ahLst/>
            <a:cxnLst/>
            <a:rect l="l" t="t" r="r" b="b"/>
            <a:pathLst>
              <a:path w="2730931" h="2730931">
                <a:moveTo>
                  <a:pt x="0" y="0"/>
                </a:moveTo>
                <a:lnTo>
                  <a:pt x="2730931" y="0"/>
                </a:lnTo>
                <a:lnTo>
                  <a:pt x="2730931" y="2730931"/>
                </a:lnTo>
                <a:lnTo>
                  <a:pt x="0" y="27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509089" y="7623311"/>
            <a:ext cx="1944202" cy="2462656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333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795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核心功能需求</a:t>
            </a:r>
            <a:endParaRPr lang="en-US" altLang="zh-TW" sz="8795" dirty="0">
              <a:solidFill>
                <a:srgbClr val="449FA2"/>
              </a:solidFill>
              <a:latin typeface="可画动感隶书"/>
              <a:ea typeface="可画动感隶书"/>
              <a:cs typeface="可画动感隶书"/>
              <a:sym typeface="可画动感隶书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739718" y="3955459"/>
            <a:ext cx="1006851" cy="1152913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739718" y="6073532"/>
            <a:ext cx="1006851" cy="1152913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21406796">
            <a:off x="15268798" y="7367382"/>
            <a:ext cx="2728646" cy="2728646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5306722" y="1579473"/>
            <a:ext cx="7674556" cy="143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可画动感隶书"/>
                <a:ea typeface="可画动感隶书"/>
                <a:cs typeface="可画动感隶书"/>
                <a:sym typeface="可画动感隶书"/>
              </a:rPr>
              <a:t>系統架構</a:t>
            </a:r>
            <a:endParaRPr lang="en-US" sz="8795" dirty="0">
              <a:solidFill>
                <a:srgbClr val="449FA2"/>
              </a:solidFill>
              <a:latin typeface="Happy Font TH"/>
              <a:ea typeface="Happy Font TH"/>
              <a:cs typeface="Happy Font TH"/>
              <a:sym typeface="Happy Font T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69019" y="3608124"/>
            <a:ext cx="11279263" cy="178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9"/>
              </a:lnSpc>
            </a:pP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amet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consectetur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adipiscing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elit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, sed do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eiusmod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tempor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incididunt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ut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 labore et dolore magna </a:t>
            </a:r>
            <a:r>
              <a:rPr lang="en-US" sz="3385" dirty="0" err="1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aliqua</a:t>
            </a:r>
            <a:r>
              <a:rPr lang="en-US" sz="3385" dirty="0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69019" y="5726197"/>
            <a:ext cx="11279263" cy="178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9"/>
              </a:lnSpc>
            </a:pPr>
            <a:r>
              <a:rPr lang="en-US" sz="33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5" y="1506390"/>
            <a:ext cx="9722969" cy="133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8800" dirty="0">
                <a:solidFill>
                  <a:srgbClr val="449FA2"/>
                </a:solidFill>
                <a:latin typeface="可画动感隶书"/>
                <a:ea typeface="可画动感隶书"/>
              </a:rPr>
              <a:t>ER Diagram</a:t>
            </a:r>
            <a:endParaRPr lang="en-US" sz="8800" dirty="0">
              <a:solidFill>
                <a:srgbClr val="449FA2"/>
              </a:solidFill>
              <a:latin typeface="可画动感隶书"/>
              <a:ea typeface="可画动感隶书"/>
              <a:sym typeface="Happy Font TH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940936" y="3439929"/>
            <a:ext cx="11279598" cy="110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67466" y="3382779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40936" y="4864881"/>
            <a:ext cx="11279598" cy="110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67466" y="4807731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0936" y="6289832"/>
            <a:ext cx="11279598" cy="110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3185">
                <a:solidFill>
                  <a:srgbClr val="449FA2"/>
                </a:solidFill>
                <a:latin typeface="Lulu Font TH"/>
                <a:ea typeface="Lulu Font TH"/>
                <a:cs typeface="Lulu Font TH"/>
                <a:sym typeface="Lulu Font TH"/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7466" y="6232682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>
                <a:solidFill>
                  <a:srgbClr val="449FA2"/>
                </a:solidFill>
                <a:latin typeface="Happy Font TH"/>
                <a:ea typeface="Happy Font TH"/>
                <a:cs typeface="Happy Font TH"/>
                <a:sym typeface="Happy Font TH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523</Words>
  <Application>Microsoft Office PowerPoint</Application>
  <PresentationFormat>自訂</PresentationFormat>
  <Paragraphs>80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標楷體</vt:lpstr>
      <vt:lpstr>Happy Font TH</vt:lpstr>
      <vt:lpstr>Calibri</vt:lpstr>
      <vt:lpstr>Arial</vt:lpstr>
      <vt:lpstr>Lulu Font TH</vt:lpstr>
      <vt:lpstr>可画动感隶书</vt:lpstr>
      <vt:lpstr>Helvetica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Pastel Cute Group Project Presentation</dc:title>
  <dc:creator>Esther</dc:creator>
  <cp:lastModifiedBy>李沂庭</cp:lastModifiedBy>
  <cp:revision>8</cp:revision>
  <dcterms:created xsi:type="dcterms:W3CDTF">2006-08-16T00:00:00Z</dcterms:created>
  <dcterms:modified xsi:type="dcterms:W3CDTF">2025-12-04T12:52:00Z</dcterms:modified>
  <dc:identifier>DAG6RBXjx_w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23478942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